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EF1D6E-D88D-4D2F-AB6E-95C51749E7B2}" type="datetimeFigureOut">
              <a:rPr lang="pl-PL" smtClean="0"/>
              <a:pPr/>
              <a:t>20.11.2018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730B92-DE4E-4D2F-AA7A-5236966F251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7607312"/>
      </p:ext>
    </p:extLst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1D6E-D88D-4D2F-AB6E-95C51749E7B2}" type="datetimeFigureOut">
              <a:rPr lang="pl-PL" smtClean="0"/>
              <a:pPr/>
              <a:t>20.11.2018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0B92-DE4E-4D2F-AA7A-5236966F25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549754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1D6E-D88D-4D2F-AB6E-95C51749E7B2}" type="datetimeFigureOut">
              <a:rPr lang="pl-PL" smtClean="0"/>
              <a:pPr/>
              <a:t>20.11.2018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0B92-DE4E-4D2F-AA7A-5236966F25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1438499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1D6E-D88D-4D2F-AB6E-95C51749E7B2}" type="datetimeFigureOut">
              <a:rPr lang="pl-PL" smtClean="0"/>
              <a:pPr/>
              <a:t>20.11.2018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0B92-DE4E-4D2F-AA7A-5236966F25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583372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EF1D6E-D88D-4D2F-AB6E-95C51749E7B2}" type="datetimeFigureOut">
              <a:rPr lang="pl-PL" smtClean="0"/>
              <a:pPr/>
              <a:t>20.11.2018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1730B92-DE4E-4D2F-AA7A-5236966F251D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38179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1D6E-D88D-4D2F-AB6E-95C51749E7B2}" type="datetimeFigureOut">
              <a:rPr lang="pl-PL" smtClean="0"/>
              <a:pPr/>
              <a:t>20.11.2018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0B92-DE4E-4D2F-AA7A-5236966F25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0816478"/>
      </p:ext>
    </p:extLst>
  </p:cSld>
  <p:clrMapOvr>
    <a:masterClrMapping/>
  </p:clrMapOvr>
  <p:transition spd="slow">
    <p:cover dir="d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1D6E-D88D-4D2F-AB6E-95C51749E7B2}" type="datetimeFigureOut">
              <a:rPr lang="pl-PL" smtClean="0"/>
              <a:pPr/>
              <a:t>20.11.2018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0B92-DE4E-4D2F-AA7A-5236966F25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234991"/>
      </p:ext>
    </p:extLst>
  </p:cSld>
  <p:clrMapOvr>
    <a:masterClrMapping/>
  </p:clrMapOvr>
  <p:transition spd="slow">
    <p:cover dir="d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1D6E-D88D-4D2F-AB6E-95C51749E7B2}" type="datetimeFigureOut">
              <a:rPr lang="pl-PL" smtClean="0"/>
              <a:pPr/>
              <a:t>20.11.2018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0B92-DE4E-4D2F-AA7A-5236966F25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189418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1D6E-D88D-4D2F-AB6E-95C51749E7B2}" type="datetimeFigureOut">
              <a:rPr lang="pl-PL" smtClean="0"/>
              <a:pPr/>
              <a:t>20.11.2018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0B92-DE4E-4D2F-AA7A-5236966F25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07976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7EF1D6E-D88D-4D2F-AB6E-95C51749E7B2}" type="datetimeFigureOut">
              <a:rPr lang="pl-PL" smtClean="0"/>
              <a:pPr/>
              <a:t>20.11.2018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1730B92-DE4E-4D2F-AA7A-5236966F251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2163824"/>
      </p:ext>
    </p:extLst>
  </p:cSld>
  <p:clrMapOvr>
    <a:masterClrMapping/>
  </p:clrMapOvr>
  <p:transition spd="slow">
    <p:cover dir="d"/>
  </p:transition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7EF1D6E-D88D-4D2F-AB6E-95C51749E7B2}" type="datetimeFigureOut">
              <a:rPr lang="pl-PL" smtClean="0"/>
              <a:pPr/>
              <a:t>20.11.2018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1730B92-DE4E-4D2F-AA7A-5236966F25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879805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EF1D6E-D88D-4D2F-AB6E-95C51749E7B2}" type="datetimeFigureOut">
              <a:rPr lang="pl-PL" smtClean="0"/>
              <a:pPr/>
              <a:t>20.11.2018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1730B92-DE4E-4D2F-AA7A-5236966F251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204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novacion.cl/reportaje/customer-development-creacion-de-startups-orientadas-en-el-cliente/" TargetMode="External"/><Relationship Id="rId3" Type="http://schemas.openxmlformats.org/officeDocument/2006/relationships/hyperlink" Target="https://www.esquire.pl/zycie/1602/w-polsce-siano-lub-kasa-a-tak-na-pieniadze-mowi-sie-w-innych-krajach" TargetMode="External"/><Relationship Id="rId7" Type="http://schemas.openxmlformats.org/officeDocument/2006/relationships/hyperlink" Target="http://zarowkopedia.pl/wspolpraca/" TargetMode="External"/><Relationship Id="rId2" Type="http://schemas.openxmlformats.org/officeDocument/2006/relationships/hyperlink" Target="http://www.finanse.egospodarka.pl/125050,Jak-oszczedzac-pieniadze-Tego-mozna-sie-nauczyc,1,60,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ectorstock.com/royalty-free-vector/young-people-group-avatars-characters-vector-12831118" TargetMode="External"/><Relationship Id="rId5" Type="http://schemas.openxmlformats.org/officeDocument/2006/relationships/hyperlink" Target="https://myloview.pl/fototapeta-flirting-emotikon-wektor-buzke-nr-54C51EB" TargetMode="External"/><Relationship Id="rId10" Type="http://schemas.openxmlformats.org/officeDocument/2006/relationships/hyperlink" Target="https://znp.edu.pl/nowa-ocena-pracy-nauczycieli-opinia-znp/" TargetMode="External"/><Relationship Id="rId4" Type="http://schemas.openxmlformats.org/officeDocument/2006/relationships/hyperlink" Target="https://mgr.farm/content/nie-ma-skarg-na-pismo-lekarzy" TargetMode="External"/><Relationship Id="rId9" Type="http://schemas.openxmlformats.org/officeDocument/2006/relationships/hyperlink" Target="https://www.kpk.gov.pl/?p=403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53589" y="1098388"/>
            <a:ext cx="10443352" cy="1056983"/>
          </a:xfrm>
        </p:spPr>
        <p:txBody>
          <a:bodyPr/>
          <a:lstStyle/>
          <a:p>
            <a:r>
              <a:rPr lang="pl-PL" sz="3600" dirty="0" smtClean="0"/>
              <a:t>Lokalne Fundusze Młodych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  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53" y="2024742"/>
            <a:ext cx="2976155" cy="297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4638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są Lokalne Fundusze Młodych?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Misją programu jest </a:t>
            </a:r>
            <a:r>
              <a:rPr lang="pl-PL" b="1" dirty="0" smtClean="0"/>
              <a:t>aktywizacja </a:t>
            </a:r>
            <a:r>
              <a:rPr lang="pl-PL" b="1" dirty="0"/>
              <a:t>młodych ludzi w wieku 13-19 lat  z terenu gminy Oborniki </a:t>
            </a:r>
            <a:r>
              <a:rPr lang="pl-PL" b="1" dirty="0" smtClean="0"/>
              <a:t>Śląskie</a:t>
            </a:r>
            <a:r>
              <a:rPr lang="pl-PL" dirty="0" smtClean="0"/>
              <a:t> poprzez </a:t>
            </a:r>
            <a:r>
              <a:rPr lang="pl-PL" dirty="0"/>
              <a:t>umożliwienie im realizacji samodzielnych przedsięwzięć skierowanych do społeczności lokalnych</a:t>
            </a:r>
            <a:r>
              <a:rPr lang="pl-PL" dirty="0" smtClean="0"/>
              <a:t>.</a:t>
            </a:r>
          </a:p>
          <a:p>
            <a:r>
              <a:rPr lang="pl-PL" dirty="0" smtClean="0"/>
              <a:t>Nasz cel to </a:t>
            </a:r>
            <a:r>
              <a:rPr lang="pl-PL" dirty="0"/>
              <a:t>w</a:t>
            </a:r>
            <a:r>
              <a:rPr lang="pl-PL" dirty="0" smtClean="0"/>
              <a:t>zmocnienie </a:t>
            </a:r>
            <a:r>
              <a:rPr lang="pl-PL" dirty="0"/>
              <a:t>udziału młodzieży w środowisku </a:t>
            </a:r>
            <a:r>
              <a:rPr lang="pl-PL" dirty="0" smtClean="0"/>
              <a:t>lokalnym oraz stworzenie </a:t>
            </a:r>
            <a:r>
              <a:rPr lang="pl-PL" dirty="0"/>
              <a:t>mechanizmu finansowania lokalnych projektów nieformalnych grup młodzieżowych z udziałem pieniędzy gminnych i środków pochodzących z dotacji innych organizacji pozarządowych.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20" y="4822371"/>
            <a:ext cx="3526971" cy="18964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63" y="4822371"/>
            <a:ext cx="3530827" cy="18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8699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Formy wsparcia, które oferujemy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Dla jednej grupy przewidziane jest wsparcie finansowe w wysokości do </a:t>
            </a:r>
            <a:r>
              <a:rPr lang="pl-PL" b="1" dirty="0" smtClean="0"/>
              <a:t>500,00 zł.</a:t>
            </a:r>
            <a:r>
              <a:rPr lang="pl-PL" dirty="0" smtClean="0"/>
              <a:t> Łączna pula </a:t>
            </a:r>
            <a:r>
              <a:rPr lang="pl-PL" dirty="0" smtClean="0"/>
              <a:t>środków w pierwszym konkursie </a:t>
            </a:r>
            <a:r>
              <a:rPr lang="pl-PL" dirty="0" smtClean="0"/>
              <a:t>to </a:t>
            </a:r>
            <a:r>
              <a:rPr lang="pl-PL" b="1" dirty="0" smtClean="0"/>
              <a:t>1500,00 zł.</a:t>
            </a:r>
          </a:p>
          <a:p>
            <a:r>
              <a:rPr lang="pl-PL" dirty="0" smtClean="0"/>
              <a:t>Zapewniamy także </a:t>
            </a:r>
            <a:r>
              <a:rPr lang="pl-PL" b="1" dirty="0" smtClean="0"/>
              <a:t>doradztwo oraz udział </a:t>
            </a:r>
            <a:r>
              <a:rPr lang="pl-PL" b="1" dirty="0"/>
              <a:t>w warsztatach szkoleniowych</a:t>
            </a:r>
            <a:r>
              <a:rPr lang="pl-PL" dirty="0"/>
              <a:t> dla przedstawicieli grup </a:t>
            </a:r>
            <a:r>
              <a:rPr lang="pl-PL" dirty="0" smtClean="0"/>
              <a:t>młodzieżowych.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0471" y="4082796"/>
            <a:ext cx="3824017" cy="241710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7929" y="4082796"/>
            <a:ext cx="3998630" cy="241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6324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może wziąć udział w konkursie?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Zapraszamy grupy młodzieżowe od</a:t>
            </a:r>
            <a:r>
              <a:rPr lang="pl-PL" b="1" dirty="0" smtClean="0"/>
              <a:t> 4 do 10 </a:t>
            </a:r>
            <a:r>
              <a:rPr lang="pl-PL" b="1" dirty="0" smtClean="0"/>
              <a:t>osób w wieku 13-19 lat mieszkające w gminie Oborniki Śląskie </a:t>
            </a:r>
            <a:r>
              <a:rPr lang="pl-PL" dirty="0" smtClean="0"/>
              <a:t>do opracowywania projektów, które będą miały </a:t>
            </a:r>
            <a:r>
              <a:rPr lang="pl-PL" dirty="0"/>
              <a:t>na celu </a:t>
            </a:r>
            <a:r>
              <a:rPr lang="pl-PL" dirty="0" smtClean="0"/>
              <a:t>podniesienie ich kompetencji organizacyjnych i społecznych, a przy okazji pomogą w zrealizowaniu celów użytecznych społecznie.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2531" r="11897" b="8011"/>
          <a:stretch/>
        </p:blipFill>
        <p:spPr>
          <a:xfrm>
            <a:off x="7550331" y="3884034"/>
            <a:ext cx="1403078" cy="169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7582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Zasady konkursu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515291"/>
            <a:ext cx="10178322" cy="4364301"/>
          </a:xfrm>
        </p:spPr>
        <p:txBody>
          <a:bodyPr>
            <a:normAutofit/>
          </a:bodyPr>
          <a:lstStyle/>
          <a:p>
            <a:r>
              <a:rPr lang="pl-PL" dirty="0" smtClean="0"/>
              <a:t>Aby </a:t>
            </a:r>
            <a:r>
              <a:rPr lang="pl-PL" dirty="0"/>
              <a:t>wziąć udział w konkursie należy </a:t>
            </a:r>
            <a:r>
              <a:rPr lang="pl-PL" b="1" dirty="0"/>
              <a:t>zgłosić projekt, którego celem będzie aktywizacja społeczna młodzieży, integracja środowiska </a:t>
            </a:r>
            <a:r>
              <a:rPr lang="pl-PL" b="1" dirty="0" smtClean="0"/>
              <a:t>lokalnego.</a:t>
            </a:r>
            <a:r>
              <a:rPr lang="pl-PL" b="1" dirty="0"/>
              <a:t>  </a:t>
            </a:r>
            <a:r>
              <a:rPr lang="pl-PL" b="1" dirty="0" smtClean="0"/>
              <a:t>                                                                     </a:t>
            </a:r>
          </a:p>
          <a:p>
            <a:pPr lvl="0">
              <a:buClr>
                <a:srgbClr val="2A1A00"/>
              </a:buClr>
            </a:pP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</a:rPr>
              <a:t>Fundusz na projekt przyznaje </a:t>
            </a:r>
            <a:r>
              <a:rPr lang="pl-PL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Kapituła Młodzieży </a:t>
            </a:r>
            <a:r>
              <a:rPr lang="pl-PL" dirty="0">
                <a:solidFill>
                  <a:prstClr val="black">
                    <a:lumMod val="65000"/>
                    <a:lumOff val="35000"/>
                  </a:prstClr>
                </a:solidFill>
              </a:rPr>
              <a:t>składająca się z pięciu </a:t>
            </a:r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osób</a:t>
            </a:r>
            <a:r>
              <a:rPr lang="pl-PL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 powołanych na roczną kadencję z grupy wolontariuszy i niezależnych działaczy społecznych Gminy Oborniki Śląskie</a:t>
            </a: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>
              <a:buClr>
                <a:srgbClr val="2A1A00"/>
              </a:buClr>
            </a:pPr>
            <a:r>
              <a:rPr lang="pl-PL" dirty="0"/>
              <a:t>W konkursie wspierane będą </a:t>
            </a:r>
            <a:r>
              <a:rPr lang="pl-PL" smtClean="0"/>
              <a:t>działania młodzieży </a:t>
            </a:r>
            <a:r>
              <a:rPr lang="pl-PL" dirty="0"/>
              <a:t>skierowane do społeczności lokalnej, np. mieszkańców miejscowości, rówieśników, dzieci </a:t>
            </a:r>
            <a:r>
              <a:rPr lang="pl-PL" dirty="0" smtClean="0"/>
              <a:t>młodszych.</a:t>
            </a:r>
            <a:r>
              <a:rPr lang="pl-PL" dirty="0"/>
              <a:t> </a:t>
            </a:r>
            <a:r>
              <a:rPr lang="pl-PL" b="1" dirty="0" smtClean="0"/>
              <a:t>Projekty </a:t>
            </a:r>
            <a:r>
              <a:rPr lang="pl-PL" b="1" dirty="0"/>
              <a:t>polegające jedynie na przekazaniu sprzętu/doposażeniu pomieszczeń nie będą finansowane.</a:t>
            </a:r>
            <a:endParaRPr lang="pl-PL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/>
          <a:srcRect t="11313" r="1156" b="4987"/>
          <a:stretch/>
        </p:blipFill>
        <p:spPr>
          <a:xfrm>
            <a:off x="7678283" y="4637312"/>
            <a:ext cx="3751717" cy="19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4069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Składanie wniosków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/>
          <a:lstStyle/>
          <a:p>
            <a:r>
              <a:rPr lang="pl-PL" dirty="0"/>
              <a:t>Projekt należy opisać zgodnie z formularzem wniosku. </a:t>
            </a:r>
            <a:r>
              <a:rPr lang="pl-PL" dirty="0" smtClean="0"/>
              <a:t> Wnioski </a:t>
            </a:r>
            <a:r>
              <a:rPr lang="pl-PL" dirty="0"/>
              <a:t>napisane ręcznie muszą być </a:t>
            </a:r>
            <a:r>
              <a:rPr lang="pl-PL" dirty="0" smtClean="0"/>
              <a:t>czytelne</a:t>
            </a:r>
            <a:r>
              <a:rPr lang="pl-PL" b="1" dirty="0" smtClean="0"/>
              <a:t>. </a:t>
            </a:r>
            <a:r>
              <a:rPr lang="pl-PL" b="1" dirty="0"/>
              <a:t>J</a:t>
            </a:r>
            <a:r>
              <a:rPr lang="pl-PL" b="1" dirty="0" smtClean="0"/>
              <a:t>eśli informacje zawarte we wniosku nie będą możliwe do odczytania, zostanie on </a:t>
            </a:r>
            <a:r>
              <a:rPr lang="pl-PL" b="1" dirty="0"/>
              <a:t>odrzucony.</a:t>
            </a:r>
            <a:br>
              <a:rPr lang="pl-PL" b="1" dirty="0"/>
            </a:b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56" y="3093479"/>
            <a:ext cx="5356216" cy="35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046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Kryteria oceniania wniosków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9532" y="1606731"/>
            <a:ext cx="10536692" cy="4650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- zgodność projektu z celami konkursu;</a:t>
            </a:r>
            <a:br>
              <a:rPr lang="pl-PL" dirty="0"/>
            </a:br>
            <a:r>
              <a:rPr lang="pl-PL" dirty="0"/>
              <a:t>- a</a:t>
            </a:r>
            <a:r>
              <a:rPr lang="pl-PL" dirty="0" smtClean="0"/>
              <a:t>trakcyjność i innowacyjność pomysłu</a:t>
            </a:r>
            <a:r>
              <a:rPr lang="pl-PL" dirty="0"/>
              <a:t>;</a:t>
            </a:r>
            <a:br>
              <a:rPr lang="pl-PL" dirty="0"/>
            </a:br>
            <a:r>
              <a:rPr lang="pl-PL" dirty="0"/>
              <a:t>- liczebność grupy i jego odbiorców;</a:t>
            </a:r>
            <a:br>
              <a:rPr lang="pl-PL" dirty="0"/>
            </a:br>
            <a:r>
              <a:rPr lang="pl-PL" dirty="0"/>
              <a:t>- pozyskanie </a:t>
            </a:r>
            <a:r>
              <a:rPr lang="pl-PL" dirty="0" smtClean="0"/>
              <a:t>dodatkowych funduszy</a:t>
            </a:r>
            <a:r>
              <a:rPr lang="pl-PL" dirty="0"/>
              <a:t>;</a:t>
            </a:r>
            <a:br>
              <a:rPr lang="pl-PL" dirty="0"/>
            </a:br>
            <a:r>
              <a:rPr lang="pl-PL" dirty="0"/>
              <a:t>- ilość </a:t>
            </a:r>
            <a:r>
              <a:rPr lang="pl-PL" dirty="0" smtClean="0"/>
              <a:t>pracy własnej włożonej w realizację projektu;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- sposób, w jaki projekt poprawia sytuację </a:t>
            </a:r>
            <a:r>
              <a:rPr lang="pl-PL" dirty="0" smtClean="0"/>
              <a:t>młodych </a:t>
            </a:r>
            <a:r>
              <a:rPr lang="pl-PL" dirty="0"/>
              <a:t>na wsi;</a:t>
            </a:r>
            <a:br>
              <a:rPr lang="pl-PL" dirty="0"/>
            </a:br>
            <a:r>
              <a:rPr lang="pl-PL" dirty="0"/>
              <a:t>- realizm w planowaniu działań i wydatków;</a:t>
            </a:r>
            <a:br>
              <a:rPr lang="pl-PL" dirty="0"/>
            </a:br>
            <a:r>
              <a:rPr lang="pl-PL" dirty="0"/>
              <a:t>- integracja </a:t>
            </a:r>
            <a:r>
              <a:rPr lang="pl-PL" dirty="0" smtClean="0"/>
              <a:t>środowiska lokalnego.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l="45581" t="1993" r="933" b="1021"/>
          <a:stretch/>
        </p:blipFill>
        <p:spPr>
          <a:xfrm>
            <a:off x="2678329" y="4551693"/>
            <a:ext cx="2392844" cy="213149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/>
          <a:srcRect l="21220" t="14691" r="20006" b="19355"/>
          <a:stretch/>
        </p:blipFill>
        <p:spPr>
          <a:xfrm>
            <a:off x="6599970" y="4551692"/>
            <a:ext cx="2853312" cy="21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930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dirty="0" smtClean="0">
                <a:solidFill>
                  <a:schemeClr val="tx1"/>
                </a:solidFill>
              </a:rPr>
              <a:t>Zapraszamy do składania wniosków.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39" y="3311293"/>
            <a:ext cx="3259324" cy="325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72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</a:t>
            </a:r>
            <a:r>
              <a:rPr lang="pl-PL" dirty="0" smtClean="0"/>
              <a:t>ródła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410789"/>
            <a:ext cx="10178322" cy="4468803"/>
          </a:xfrm>
        </p:spPr>
        <p:txBody>
          <a:bodyPr>
            <a:normAutofit/>
          </a:bodyPr>
          <a:lstStyle/>
          <a:p>
            <a:r>
              <a:rPr lang="pl-PL" sz="1800" dirty="0">
                <a:hlinkClick r:id="rId2"/>
              </a:rPr>
              <a:t>http://</a:t>
            </a:r>
            <a:r>
              <a:rPr lang="pl-PL" sz="1800" dirty="0" smtClean="0">
                <a:hlinkClick r:id="rId2"/>
              </a:rPr>
              <a:t>www.finanse.egospodarka.pl/125050,Jak-oszczedzac-pieniadze-Tego-mozna-sie-nauczyc,1,60,1.html</a:t>
            </a:r>
            <a:endParaRPr lang="pl-PL" sz="1800" dirty="0" smtClean="0"/>
          </a:p>
          <a:p>
            <a:r>
              <a:rPr lang="pl-PL" sz="1800" dirty="0">
                <a:hlinkClick r:id="rId3"/>
              </a:rPr>
              <a:t>https://</a:t>
            </a:r>
            <a:r>
              <a:rPr lang="pl-PL" sz="1800" dirty="0" smtClean="0">
                <a:hlinkClick r:id="rId3"/>
              </a:rPr>
              <a:t>www.esquire.pl/zycie/1602/w-polsce-siano-lub-kasa-a-tak-na-pieniadze-mowi-sie-w-innych-krajach</a:t>
            </a:r>
            <a:endParaRPr lang="pl-PL" sz="1800" dirty="0" smtClean="0"/>
          </a:p>
          <a:p>
            <a:r>
              <a:rPr lang="pl-PL" sz="1800" dirty="0">
                <a:hlinkClick r:id="rId4"/>
              </a:rPr>
              <a:t>https://</a:t>
            </a:r>
            <a:r>
              <a:rPr lang="pl-PL" sz="1800" dirty="0" smtClean="0">
                <a:hlinkClick r:id="rId4"/>
              </a:rPr>
              <a:t>mgr.farm/content/nie-ma-skarg-na-pismo-lekarzy</a:t>
            </a:r>
            <a:endParaRPr lang="pl-PL" sz="1800" dirty="0" smtClean="0"/>
          </a:p>
          <a:p>
            <a:r>
              <a:rPr lang="pl-PL" sz="1800" dirty="0">
                <a:hlinkClick r:id="rId5"/>
              </a:rPr>
              <a:t>https://</a:t>
            </a:r>
            <a:r>
              <a:rPr lang="pl-PL" sz="1800" dirty="0" smtClean="0">
                <a:hlinkClick r:id="rId5"/>
              </a:rPr>
              <a:t>myloview.pl/fototapeta-flirting-emotikon-wektor-buzke-nr-54C51EB</a:t>
            </a:r>
            <a:endParaRPr lang="pl-PL" sz="1800" dirty="0" smtClean="0"/>
          </a:p>
          <a:p>
            <a:r>
              <a:rPr lang="pl-PL" sz="1800" dirty="0">
                <a:hlinkClick r:id="rId6"/>
              </a:rPr>
              <a:t>https://</a:t>
            </a:r>
            <a:r>
              <a:rPr lang="pl-PL" sz="1800" dirty="0" smtClean="0">
                <a:hlinkClick r:id="rId6"/>
              </a:rPr>
              <a:t>www.vectorstock.com/royalty-free-vector/young-people-group-avatars-characters-vector-12831118</a:t>
            </a:r>
            <a:endParaRPr lang="pl-PL" sz="1800" dirty="0" smtClean="0"/>
          </a:p>
          <a:p>
            <a:r>
              <a:rPr lang="pl-PL" sz="1800" dirty="0">
                <a:hlinkClick r:id="rId7"/>
              </a:rPr>
              <a:t>http://zarowkopedia.pl/wspolpraca</a:t>
            </a:r>
            <a:r>
              <a:rPr lang="pl-PL" sz="1800" dirty="0" smtClean="0">
                <a:hlinkClick r:id="rId7"/>
              </a:rPr>
              <a:t>/</a:t>
            </a:r>
            <a:endParaRPr lang="pl-PL" sz="1800" dirty="0" smtClean="0"/>
          </a:p>
          <a:p>
            <a:r>
              <a:rPr lang="pl-PL" sz="1800" dirty="0">
                <a:hlinkClick r:id="rId8"/>
              </a:rPr>
              <a:t>http://www.innovacion.cl/reportaje/customer-development-creacion-de-startups-orientadas-en-el-cliente</a:t>
            </a:r>
            <a:r>
              <a:rPr lang="pl-PL" sz="1800" dirty="0" smtClean="0">
                <a:hlinkClick r:id="rId8"/>
              </a:rPr>
              <a:t>/</a:t>
            </a:r>
            <a:endParaRPr lang="pl-PL" sz="1800" dirty="0" smtClean="0"/>
          </a:p>
          <a:p>
            <a:r>
              <a:rPr lang="pl-PL" sz="1800" dirty="0">
                <a:hlinkClick r:id="rId9"/>
              </a:rPr>
              <a:t>https://www.kpk.gov.pl/?</a:t>
            </a:r>
            <a:r>
              <a:rPr lang="pl-PL" sz="1800" dirty="0" smtClean="0">
                <a:hlinkClick r:id="rId9"/>
              </a:rPr>
              <a:t>p=40392</a:t>
            </a:r>
            <a:endParaRPr lang="pl-PL" sz="1800" dirty="0" smtClean="0"/>
          </a:p>
          <a:p>
            <a:r>
              <a:rPr lang="pl-PL" sz="1800" dirty="0">
                <a:hlinkClick r:id="rId10"/>
              </a:rPr>
              <a:t>https://znp.edu.pl/nowa-ocena-pracy-nauczycieli-opinia-znp</a:t>
            </a:r>
            <a:r>
              <a:rPr lang="pl-PL" sz="1800" dirty="0" smtClean="0">
                <a:hlinkClick r:id="rId10"/>
              </a:rPr>
              <a:t>/</a:t>
            </a:r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543259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321</Words>
  <Application>Microsoft Office PowerPoint</Application>
  <PresentationFormat>Panoramiczny</PresentationFormat>
  <Paragraphs>33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Impact</vt:lpstr>
      <vt:lpstr>Badge</vt:lpstr>
      <vt:lpstr>Lokalne Fundusze Młodych</vt:lpstr>
      <vt:lpstr>Czym są Lokalne Fundusze Młodych?</vt:lpstr>
      <vt:lpstr>Formy wsparcia, które oferujemy</vt:lpstr>
      <vt:lpstr>Kto może wziąć udział w konkursie?</vt:lpstr>
      <vt:lpstr>Zasady konkursu</vt:lpstr>
      <vt:lpstr>Składanie wniosków</vt:lpstr>
      <vt:lpstr>Kryteria oceniania wniosków</vt:lpstr>
      <vt:lpstr>Dziękujemy za uwagę</vt:lpstr>
      <vt:lpstr>Źródła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Lokalne Fundusze Młodych</dc:title>
  <dc:creator>Anna Pukacz-Górnikowska</dc:creator>
  <cp:lastModifiedBy>Anna Pukacz-Górnikowska</cp:lastModifiedBy>
  <cp:revision>24</cp:revision>
  <dcterms:created xsi:type="dcterms:W3CDTF">2018-11-08T14:47:32Z</dcterms:created>
  <dcterms:modified xsi:type="dcterms:W3CDTF">2018-11-20T19:30:32Z</dcterms:modified>
</cp:coreProperties>
</file>